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4d740746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4d740746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4d740746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4d740746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4d740746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4d740746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4ec3c2f5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4ec3c2f5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4ec3c2f5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4ec3c2f5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4ec3c2f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4ec3c2f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4ec3c2f5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4ec3c2f5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4ec3c2f5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4ec3c2f5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4ec3c2f5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4ec3c2f5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4ec3c2f5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4ec3c2f5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4d74074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4d74074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4ec3c2f5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4ec3c2f5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4ec3c2f5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4ec3c2f5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4ec3c2f5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4ec3c2f5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4ec3c2f5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4ec3c2f5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4ec3c2f5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4ec3c2f5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4ec3c2f5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4ec3c2f5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4ec3c2f5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4ec3c2f5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4ec3c2f5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4ec3c2f5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4ec3c2f5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4ec3c2f5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4ec3c2f5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4ec3c2f5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4d74074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4d74074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4ec3c2f5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4ec3c2f5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4ec3c2f5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4ec3c2f5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64ec3c2f5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4ec3c2f5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4ec3c2f5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4ec3c2f5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64d74074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4d74074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4d740746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4d740746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4d740746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4d740746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4d740746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4d740746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4d740746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4d740746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4d740746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4d740746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tensorflow.org/tutorials/keras/regress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Lab 6: ML in AWS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Sufyan Shaikh </a:t>
            </a:r>
            <a:endParaRPr/>
          </a:p>
          <a:p>
            <a:pPr indent="0" lvl="0" marL="0" rtl="0" algn="ctr">
              <a:spcBef>
                <a:spcPts val="0"/>
              </a:spcBef>
              <a:spcAft>
                <a:spcPts val="0"/>
              </a:spcAft>
              <a:buNone/>
            </a:pPr>
            <a:r>
              <a:rPr lang="en"/>
              <a:t>Charles Andre</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SageMaker</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 </a:t>
            </a:r>
            <a:r>
              <a:rPr lang="en">
                <a:solidFill>
                  <a:srgbClr val="434343"/>
                </a:solidFill>
              </a:rPr>
              <a:t>Now that we are in here, create a new file where your ML algorithm is gonna go and upload the banknote authentication data to an S3 bucket.</a:t>
            </a:r>
            <a:endParaRPr>
              <a:solidFill>
                <a:srgbClr val="434343"/>
              </a:solidFill>
            </a:endParaRPr>
          </a:p>
          <a:p>
            <a:pPr indent="0" lvl="0" marL="0" rtl="0" algn="l">
              <a:spcBef>
                <a:spcPts val="1600"/>
              </a:spcBef>
              <a:spcAft>
                <a:spcPts val="0"/>
              </a:spcAft>
              <a:buNone/>
            </a:pPr>
            <a:r>
              <a:t/>
            </a:r>
            <a:endParaRPr>
              <a:solidFill>
                <a:srgbClr val="434343"/>
              </a:solidFill>
            </a:endParaRPr>
          </a:p>
          <a:p>
            <a:pPr indent="0" lvl="0" marL="0" rtl="0" algn="l">
              <a:spcBef>
                <a:spcPts val="1600"/>
              </a:spcBef>
              <a:spcAft>
                <a:spcPts val="0"/>
              </a:spcAft>
              <a:buNone/>
            </a:pPr>
            <a:r>
              <a:rPr lang="en">
                <a:solidFill>
                  <a:srgbClr val="434343"/>
                </a:solidFill>
              </a:rPr>
              <a:t>→ After uploading file to S3, update your algorithm to instead get data from the s3 instance.</a:t>
            </a:r>
            <a:endParaRPr>
              <a:solidFill>
                <a:srgbClr val="434343"/>
              </a:solidFill>
            </a:endParaRPr>
          </a:p>
          <a:p>
            <a:pPr indent="0" lvl="0" marL="0" rtl="0" algn="l">
              <a:spcBef>
                <a:spcPts val="1600"/>
              </a:spcBef>
              <a:spcAft>
                <a:spcPts val="0"/>
              </a:spcAft>
              <a:buNone/>
            </a:pPr>
            <a:r>
              <a:rPr lang="en">
                <a:solidFill>
                  <a:srgbClr val="434343"/>
                </a:solidFill>
              </a:rPr>
              <a:t>	</a:t>
            </a:r>
            <a:r>
              <a:rPr lang="en" sz="1050">
                <a:solidFill>
                  <a:srgbClr val="383A42"/>
                </a:solidFill>
                <a:highlight>
                  <a:srgbClr val="FAFAFA"/>
                </a:highlight>
                <a:latin typeface="Courier New"/>
                <a:ea typeface="Courier New"/>
                <a:cs typeface="Courier New"/>
                <a:sym typeface="Courier New"/>
              </a:rPr>
              <a:t>train_data = </a:t>
            </a:r>
            <a:r>
              <a:rPr lang="en" sz="1050">
                <a:solidFill>
                  <a:srgbClr val="50A14F"/>
                </a:solidFill>
                <a:latin typeface="Courier New"/>
                <a:ea typeface="Courier New"/>
                <a:cs typeface="Courier New"/>
                <a:sym typeface="Courier New"/>
              </a:rPr>
              <a:t>'s3://{}/{}/{}'</a:t>
            </a:r>
            <a:r>
              <a:rPr lang="en" sz="1050">
                <a:solidFill>
                  <a:srgbClr val="383A42"/>
                </a:solidFill>
                <a:highlight>
                  <a:srgbClr val="FAFAFA"/>
                </a:highlight>
                <a:latin typeface="Courier New"/>
                <a:ea typeface="Courier New"/>
                <a:cs typeface="Courier New"/>
                <a:sym typeface="Courier New"/>
              </a:rPr>
              <a:t>.format(bucket, prefix, </a:t>
            </a:r>
            <a:r>
              <a:rPr lang="en" sz="1050">
                <a:solidFill>
                  <a:srgbClr val="50A14F"/>
                </a:solidFill>
                <a:latin typeface="Courier New"/>
                <a:ea typeface="Courier New"/>
                <a:cs typeface="Courier New"/>
                <a:sym typeface="Courier New"/>
              </a:rPr>
              <a:t>'train'</a:t>
            </a:r>
            <a:r>
              <a:rPr lang="en" sz="1050">
                <a:solidFill>
                  <a:srgbClr val="383A42"/>
                </a:solidFill>
                <a:highlight>
                  <a:srgbClr val="FAFAFA"/>
                </a:highlight>
                <a:latin typeface="Courier New"/>
                <a:ea typeface="Courier New"/>
                <a:cs typeface="Courier New"/>
                <a:sym typeface="Courier New"/>
              </a:rPr>
              <a:t>)</a:t>
            </a:r>
            <a:endParaRPr sz="1050">
              <a:solidFill>
                <a:srgbClr val="383A42"/>
              </a:solidFill>
              <a:highlight>
                <a:srgbClr val="FAFAFA"/>
              </a:highlight>
              <a:latin typeface="Courier New"/>
              <a:ea typeface="Courier New"/>
              <a:cs typeface="Courier New"/>
              <a:sym typeface="Courier New"/>
            </a:endParaRPr>
          </a:p>
          <a:p>
            <a:pPr indent="0" lvl="0" marL="0" rtl="0" algn="l">
              <a:spcBef>
                <a:spcPts val="1600"/>
              </a:spcBef>
              <a:spcAft>
                <a:spcPts val="0"/>
              </a:spcAft>
              <a:buNone/>
            </a:pPr>
            <a:r>
              <a:rPr lang="en" sz="1050">
                <a:solidFill>
                  <a:srgbClr val="383A42"/>
                </a:solidFill>
                <a:highlight>
                  <a:srgbClr val="FAFAFA"/>
                </a:highlight>
                <a:latin typeface="Courier New"/>
                <a:ea typeface="Courier New"/>
                <a:cs typeface="Courier New"/>
                <a:sym typeface="Courier New"/>
              </a:rPr>
              <a:t>validation_data = </a:t>
            </a:r>
            <a:r>
              <a:rPr lang="en" sz="1050">
                <a:solidFill>
                  <a:srgbClr val="50A14F"/>
                </a:solidFill>
                <a:latin typeface="Courier New"/>
                <a:ea typeface="Courier New"/>
                <a:cs typeface="Courier New"/>
                <a:sym typeface="Courier New"/>
              </a:rPr>
              <a:t>'s3://{}/{}/{}'</a:t>
            </a:r>
            <a:r>
              <a:rPr lang="en" sz="1050">
                <a:solidFill>
                  <a:srgbClr val="383A42"/>
                </a:solidFill>
                <a:highlight>
                  <a:srgbClr val="FAFAFA"/>
                </a:highlight>
                <a:latin typeface="Courier New"/>
                <a:ea typeface="Courier New"/>
                <a:cs typeface="Courier New"/>
                <a:sym typeface="Courier New"/>
              </a:rPr>
              <a:t>.format(bucket, prefix, </a:t>
            </a:r>
            <a:r>
              <a:rPr lang="en" sz="1050">
                <a:solidFill>
                  <a:srgbClr val="50A14F"/>
                </a:solidFill>
                <a:latin typeface="Courier New"/>
                <a:ea typeface="Courier New"/>
                <a:cs typeface="Courier New"/>
                <a:sym typeface="Courier New"/>
              </a:rPr>
              <a:t>'validation'</a:t>
            </a:r>
            <a:r>
              <a:rPr lang="en" sz="1050">
                <a:solidFill>
                  <a:srgbClr val="383A42"/>
                </a:solidFill>
                <a:highlight>
                  <a:srgbClr val="FAFAFA"/>
                </a:highlight>
                <a:latin typeface="Courier New"/>
                <a:ea typeface="Courier New"/>
                <a:cs typeface="Courier New"/>
                <a:sym typeface="Courier New"/>
              </a:rPr>
              <a:t>)</a:t>
            </a:r>
            <a:endParaRPr sz="1050">
              <a:solidFill>
                <a:srgbClr val="383A42"/>
              </a:solidFill>
              <a:highlight>
                <a:srgbClr val="FAFAFA"/>
              </a:highlight>
              <a:latin typeface="Courier New"/>
              <a:ea typeface="Courier New"/>
              <a:cs typeface="Courier New"/>
              <a:sym typeface="Courier New"/>
            </a:endParaRPr>
          </a:p>
          <a:p>
            <a:pPr indent="0" lvl="0" marL="0" rtl="0" algn="l">
              <a:spcBef>
                <a:spcPts val="1600"/>
              </a:spcBef>
              <a:spcAft>
                <a:spcPts val="0"/>
              </a:spcAft>
              <a:buNone/>
            </a:pPr>
            <a:r>
              <a:rPr lang="en" sz="1050">
                <a:solidFill>
                  <a:srgbClr val="383A42"/>
                </a:solidFill>
                <a:highlight>
                  <a:srgbClr val="FAFAFA"/>
                </a:highlight>
                <a:latin typeface="Courier New"/>
                <a:ea typeface="Courier New"/>
                <a:cs typeface="Courier New"/>
                <a:sym typeface="Courier New"/>
              </a:rPr>
              <a:t>→ This is the skeleton code to do so!!!!!</a:t>
            </a:r>
            <a:endParaRPr sz="1050">
              <a:solidFill>
                <a:srgbClr val="383A42"/>
              </a:solidFill>
              <a:highlight>
                <a:srgbClr val="FAFAFA"/>
              </a:highlight>
              <a:latin typeface="Courier New"/>
              <a:ea typeface="Courier New"/>
              <a:cs typeface="Courier New"/>
              <a:sym typeface="Courier New"/>
            </a:endParaRPr>
          </a:p>
          <a:p>
            <a:pPr indent="0" lvl="0" marL="0" rtl="0" algn="l">
              <a:spcBef>
                <a:spcPts val="1600"/>
              </a:spcBef>
              <a:spcAft>
                <a:spcPts val="0"/>
              </a:spcAft>
              <a:buNone/>
            </a:pPr>
            <a:r>
              <a:t/>
            </a:r>
            <a:endParaRPr>
              <a:solidFill>
                <a:srgbClr val="434343"/>
              </a:solidFill>
            </a:endParaRPr>
          </a:p>
          <a:p>
            <a:pPr indent="0" lvl="0" marL="0" rtl="0" algn="l">
              <a:spcBef>
                <a:spcPts val="1600"/>
              </a:spcBef>
              <a:spcAft>
                <a:spcPts val="1600"/>
              </a:spcAft>
              <a:buNone/>
            </a:pPr>
            <a:r>
              <a:t/>
            </a:r>
            <a:endParaRPr>
              <a:solidFill>
                <a:schemeClr val="dk1"/>
              </a:solidFill>
            </a:endParaRPr>
          </a:p>
        </p:txBody>
      </p:sp>
      <p:pic>
        <p:nvPicPr>
          <p:cNvPr id="114" name="Google Shape;114;p22"/>
          <p:cNvPicPr preferRelativeResize="0"/>
          <p:nvPr/>
        </p:nvPicPr>
        <p:blipFill rotWithShape="1">
          <a:blip r:embed="rId3">
            <a:alphaModFix/>
          </a:blip>
          <a:srcRect b="33351" l="0" r="0" t="0"/>
          <a:stretch/>
        </p:blipFill>
        <p:spPr>
          <a:xfrm>
            <a:off x="0" y="1835727"/>
            <a:ext cx="9143999" cy="52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31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SageMaker (cont…)</a:t>
            </a:r>
            <a:endParaRPr/>
          </a:p>
        </p:txBody>
      </p:sp>
      <p:sp>
        <p:nvSpPr>
          <p:cNvPr id="120" name="Google Shape;120;p23"/>
          <p:cNvSpPr txBox="1"/>
          <p:nvPr>
            <p:ph idx="1" type="body"/>
          </p:nvPr>
        </p:nvSpPr>
        <p:spPr>
          <a:xfrm>
            <a:off x="311700" y="798925"/>
            <a:ext cx="85206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After opening Jupyter notebook, export your ML algorithm into the notebook. Best way to do this is to put one function per block so there is no issue with running the code. Now run the code block by block and get your results.</a:t>
            </a:r>
            <a:endParaRPr/>
          </a:p>
          <a:p>
            <a:pPr indent="0" lvl="0" marL="0" rtl="0" algn="l">
              <a:spcBef>
                <a:spcPts val="1600"/>
              </a:spcBef>
              <a:spcAft>
                <a:spcPts val="1600"/>
              </a:spcAft>
              <a:buNone/>
            </a:pPr>
            <a:r>
              <a:t/>
            </a:r>
            <a:endParaRPr/>
          </a:p>
        </p:txBody>
      </p:sp>
      <p:pic>
        <p:nvPicPr>
          <p:cNvPr id="121" name="Google Shape;121;p23"/>
          <p:cNvPicPr preferRelativeResize="0"/>
          <p:nvPr/>
        </p:nvPicPr>
        <p:blipFill>
          <a:blip r:embed="rId3">
            <a:alphaModFix/>
          </a:blip>
          <a:stretch>
            <a:fillRect/>
          </a:stretch>
        </p:blipFill>
        <p:spPr>
          <a:xfrm>
            <a:off x="311700" y="1853775"/>
            <a:ext cx="4879324" cy="3050224"/>
          </a:xfrm>
          <a:prstGeom prst="rect">
            <a:avLst/>
          </a:prstGeom>
          <a:noFill/>
          <a:ln>
            <a:noFill/>
          </a:ln>
        </p:spPr>
      </p:pic>
      <p:sp>
        <p:nvSpPr>
          <p:cNvPr id="122" name="Google Shape;122;p23"/>
          <p:cNvSpPr txBox="1"/>
          <p:nvPr/>
        </p:nvSpPr>
        <p:spPr>
          <a:xfrm>
            <a:off x="5268950" y="3980225"/>
            <a:ext cx="3786300" cy="10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Don’t forget to stop the process after running your code using the stop sign. Also to be safe, go to Jupyter home menu and click on your .ipynb and hit Shutdown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2: Deep Learning AMI</a:t>
            </a:r>
            <a:endParaRPr/>
          </a:p>
        </p:txBody>
      </p:sp>
      <p:sp>
        <p:nvSpPr>
          <p:cNvPr id="128" name="Google Shape;12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Open a Deep Learning Ubuntu machine</a:t>
            </a:r>
            <a:endParaRPr/>
          </a:p>
          <a:p>
            <a:pPr indent="0" lvl="0" marL="457200" rtl="0" algn="l">
              <a:spcBef>
                <a:spcPts val="1600"/>
              </a:spcBef>
              <a:spcAft>
                <a:spcPts val="1600"/>
              </a:spcAft>
              <a:buNone/>
            </a:pPr>
            <a:r>
              <a:t/>
            </a:r>
            <a:endParaRPr/>
          </a:p>
        </p:txBody>
      </p:sp>
      <p:pic>
        <p:nvPicPr>
          <p:cNvPr id="129" name="Google Shape;129;p24"/>
          <p:cNvPicPr preferRelativeResize="0"/>
          <p:nvPr/>
        </p:nvPicPr>
        <p:blipFill>
          <a:blip r:embed="rId3">
            <a:alphaModFix/>
          </a:blip>
          <a:stretch>
            <a:fillRect/>
          </a:stretch>
        </p:blipFill>
        <p:spPr>
          <a:xfrm>
            <a:off x="709300" y="1857866"/>
            <a:ext cx="5036369" cy="2005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to open this AMI, get a weird error, open the base version</a:t>
            </a:r>
            <a:endParaRPr/>
          </a:p>
        </p:txBody>
      </p:sp>
      <p:pic>
        <p:nvPicPr>
          <p:cNvPr id="135" name="Google Shape;135;p25"/>
          <p:cNvPicPr preferRelativeResize="0"/>
          <p:nvPr/>
        </p:nvPicPr>
        <p:blipFill>
          <a:blip r:embed="rId3">
            <a:alphaModFix/>
          </a:blip>
          <a:stretch>
            <a:fillRect/>
          </a:stretch>
        </p:blipFill>
        <p:spPr>
          <a:xfrm>
            <a:off x="152400" y="1746675"/>
            <a:ext cx="8839201" cy="25098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 all needed libraries using pip install</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is an example of how you might install pandas</a:t>
            </a:r>
            <a:endParaRPr/>
          </a:p>
        </p:txBody>
      </p:sp>
      <p:pic>
        <p:nvPicPr>
          <p:cNvPr id="142" name="Google Shape;142;p26"/>
          <p:cNvPicPr preferRelativeResize="0"/>
          <p:nvPr/>
        </p:nvPicPr>
        <p:blipFill>
          <a:blip r:embed="rId3">
            <a:alphaModFix/>
          </a:blip>
          <a:stretch>
            <a:fillRect/>
          </a:stretch>
        </p:blipFill>
        <p:spPr>
          <a:xfrm>
            <a:off x="455625" y="2514100"/>
            <a:ext cx="7595789" cy="956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to import “pandas” not panda</a:t>
            </a:r>
            <a:endParaRPr/>
          </a:p>
        </p:txBody>
      </p:sp>
      <p:pic>
        <p:nvPicPr>
          <p:cNvPr id="148" name="Google Shape;148;p27"/>
          <p:cNvPicPr preferRelativeResize="0"/>
          <p:nvPr/>
        </p:nvPicPr>
        <p:blipFill>
          <a:blip r:embed="rId3">
            <a:alphaModFix/>
          </a:blip>
          <a:stretch>
            <a:fillRect/>
          </a:stretch>
        </p:blipFill>
        <p:spPr>
          <a:xfrm>
            <a:off x="152400" y="1170125"/>
            <a:ext cx="8839200" cy="2639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up the following tutorial: </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https://www.tensorflow.org/tutorials/keras/regression</a:t>
            </a:r>
            <a:endParaRPr/>
          </a:p>
          <a:p>
            <a:pPr indent="-342900" lvl="0" marL="457200" rtl="0" algn="l">
              <a:spcBef>
                <a:spcPts val="1600"/>
              </a:spcBef>
              <a:spcAft>
                <a:spcPts val="0"/>
              </a:spcAft>
              <a:buSzPts val="1800"/>
              <a:buChar char="●"/>
            </a:pPr>
            <a:r>
              <a:rPr lang="en"/>
              <a:t>This tutorial trains a model using regression to produce a continuous value</a:t>
            </a:r>
            <a:endParaRPr/>
          </a:p>
          <a:p>
            <a:pPr indent="-342900" lvl="0" marL="457200" rtl="0" algn="l">
              <a:spcBef>
                <a:spcPts val="0"/>
              </a:spcBef>
              <a:spcAft>
                <a:spcPts val="0"/>
              </a:spcAft>
              <a:buSzPts val="1800"/>
              <a:buChar char="●"/>
            </a:pPr>
            <a:r>
              <a:rPr lang="en"/>
              <a:t>I then rounded the continuous value to produce a 0 or a 1</a:t>
            </a:r>
            <a:endParaRPr/>
          </a:p>
          <a:p>
            <a:pPr indent="-342900" lvl="0" marL="457200" rtl="0" algn="l">
              <a:spcBef>
                <a:spcPts val="0"/>
              </a:spcBef>
              <a:spcAft>
                <a:spcPts val="0"/>
              </a:spcAft>
              <a:buSzPts val="1800"/>
              <a:buChar char="●"/>
            </a:pPr>
            <a:r>
              <a:rPr lang="en"/>
              <a:t>The unrounded prediction is a great indicator for how certain the model is. </a:t>
            </a:r>
            <a:endParaRPr/>
          </a:p>
          <a:p>
            <a:pPr indent="-342900" lvl="0" marL="457200" rtl="0" algn="l">
              <a:spcBef>
                <a:spcPts val="0"/>
              </a:spcBef>
              <a:spcAft>
                <a:spcPts val="0"/>
              </a:spcAft>
              <a:buSzPts val="1800"/>
              <a:buChar char="●"/>
            </a:pPr>
            <a:r>
              <a:rPr lang="en"/>
              <a:t>This can be used to avoid presenting a finding that your model is uncertain about</a:t>
            </a:r>
            <a:endParaRPr/>
          </a:p>
          <a:p>
            <a:pPr indent="-342900" lvl="0" marL="457200" rtl="0" algn="l">
              <a:spcBef>
                <a:spcPts val="0"/>
              </a:spcBef>
              <a:spcAft>
                <a:spcPts val="0"/>
              </a:spcAft>
              <a:buSzPts val="1800"/>
              <a:buChar char="●"/>
            </a:pPr>
            <a:r>
              <a:rPr lang="en"/>
              <a:t>Finally!! A model that can tell you “I don’t know, but here is my best guess” when it is uncertain.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 some libraries</a:t>
            </a:r>
            <a:endParaRPr/>
          </a:p>
        </p:txBody>
      </p:sp>
      <p:pic>
        <p:nvPicPr>
          <p:cNvPr id="160" name="Google Shape;160;p29"/>
          <p:cNvPicPr preferRelativeResize="0"/>
          <p:nvPr/>
        </p:nvPicPr>
        <p:blipFill>
          <a:blip r:embed="rId3">
            <a:alphaModFix/>
          </a:blip>
          <a:stretch>
            <a:fillRect/>
          </a:stretch>
        </p:blipFill>
        <p:spPr>
          <a:xfrm>
            <a:off x="152400" y="1170125"/>
            <a:ext cx="7439025" cy="2238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 the data from the URL</a:t>
            </a:r>
            <a:endParaRPr/>
          </a:p>
        </p:txBody>
      </p:sp>
      <p:pic>
        <p:nvPicPr>
          <p:cNvPr id="166" name="Google Shape;166;p30"/>
          <p:cNvPicPr preferRelativeResize="0"/>
          <p:nvPr/>
        </p:nvPicPr>
        <p:blipFill>
          <a:blip r:embed="rId3">
            <a:alphaModFix/>
          </a:blip>
          <a:stretch>
            <a:fillRect/>
          </a:stretch>
        </p:blipFill>
        <p:spPr>
          <a:xfrm>
            <a:off x="152400" y="1170125"/>
            <a:ext cx="8839200" cy="1473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 the data and split into training and test data</a:t>
            </a:r>
            <a:endParaRPr/>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 chose to go with a random sampling of the data to make this more realistic</a:t>
            </a:r>
            <a:endParaRPr/>
          </a:p>
          <a:p>
            <a:pPr indent="-342900" lvl="0" marL="457200" rtl="0" algn="l">
              <a:spcBef>
                <a:spcPts val="0"/>
              </a:spcBef>
              <a:spcAft>
                <a:spcPts val="0"/>
              </a:spcAft>
              <a:buSzPts val="1800"/>
              <a:buChar char="●"/>
            </a:pPr>
            <a:r>
              <a:rPr lang="en"/>
              <a:t>The fraction of data for training and testing is the same as in part 1</a:t>
            </a:r>
            <a:endParaRPr/>
          </a:p>
        </p:txBody>
      </p:sp>
      <p:pic>
        <p:nvPicPr>
          <p:cNvPr id="173" name="Google Shape;173;p31"/>
          <p:cNvPicPr preferRelativeResize="0"/>
          <p:nvPr/>
        </p:nvPicPr>
        <p:blipFill>
          <a:blip r:embed="rId3">
            <a:alphaModFix/>
          </a:blip>
          <a:stretch>
            <a:fillRect/>
          </a:stretch>
        </p:blipFill>
        <p:spPr>
          <a:xfrm>
            <a:off x="0" y="2123479"/>
            <a:ext cx="9143999" cy="23041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 With AWS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Tasks</a:t>
            </a:r>
            <a:endParaRPr/>
          </a:p>
          <a:p>
            <a:pPr indent="0" lvl="0" marL="0" rtl="0" algn="l">
              <a:spcBef>
                <a:spcPts val="1600"/>
              </a:spcBef>
              <a:spcAft>
                <a:spcPts val="0"/>
              </a:spcAft>
              <a:buNone/>
            </a:pPr>
            <a:r>
              <a:rPr lang="en"/>
              <a:t>→ Create a scatterplot of the data, taking into account all combinations of data.</a:t>
            </a:r>
            <a:endParaRPr/>
          </a:p>
          <a:p>
            <a:pPr indent="0" lvl="0" marL="0" rtl="0" algn="l">
              <a:spcBef>
                <a:spcPts val="1600"/>
              </a:spcBef>
              <a:spcAft>
                <a:spcPts val="0"/>
              </a:spcAft>
              <a:buNone/>
            </a:pPr>
            <a:r>
              <a:rPr lang="en"/>
              <a:t>→ Selection and modeling of an ML Algorithm</a:t>
            </a:r>
            <a:endParaRPr/>
          </a:p>
          <a:p>
            <a:pPr indent="0" lvl="0" marL="0" rtl="0" algn="l">
              <a:spcBef>
                <a:spcPts val="1600"/>
              </a:spcBef>
              <a:spcAft>
                <a:spcPts val="1600"/>
              </a:spcAft>
              <a:buNone/>
            </a:pPr>
            <a:r>
              <a:rPr lang="en"/>
              <a:t>→ Use first 200 of each classification data as Training Data for ML algorithm and report results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some info about the training data</a:t>
            </a:r>
            <a:endParaRPr/>
          </a:p>
        </p:txBody>
      </p:sp>
      <p:pic>
        <p:nvPicPr>
          <p:cNvPr id="179" name="Google Shape;179;p32"/>
          <p:cNvPicPr preferRelativeResize="0"/>
          <p:nvPr/>
        </p:nvPicPr>
        <p:blipFill>
          <a:blip r:embed="rId3">
            <a:alphaModFix/>
          </a:blip>
          <a:stretch>
            <a:fillRect/>
          </a:stretch>
        </p:blipFill>
        <p:spPr>
          <a:xfrm>
            <a:off x="152400" y="1170125"/>
            <a:ext cx="8839200" cy="21193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Normalize the data and build the model</a:t>
            </a:r>
            <a:endParaRPr/>
          </a:p>
        </p:txBody>
      </p:sp>
      <p:pic>
        <p:nvPicPr>
          <p:cNvPr id="185" name="Google Shape;185;p33"/>
          <p:cNvPicPr preferRelativeResize="0"/>
          <p:nvPr/>
        </p:nvPicPr>
        <p:blipFill>
          <a:blip r:embed="rId3">
            <a:alphaModFix/>
          </a:blip>
          <a:stretch>
            <a:fillRect/>
          </a:stretch>
        </p:blipFill>
        <p:spPr>
          <a:xfrm>
            <a:off x="709325" y="1017725"/>
            <a:ext cx="7884674" cy="4116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the model</a:t>
            </a:r>
            <a:endParaRPr/>
          </a:p>
        </p:txBody>
      </p:sp>
      <p:pic>
        <p:nvPicPr>
          <p:cNvPr id="191" name="Google Shape;191;p34"/>
          <p:cNvPicPr preferRelativeResize="0"/>
          <p:nvPr/>
        </p:nvPicPr>
        <p:blipFill>
          <a:blip r:embed="rId3">
            <a:alphaModFix/>
          </a:blip>
          <a:stretch>
            <a:fillRect/>
          </a:stretch>
        </p:blipFill>
        <p:spPr>
          <a:xfrm>
            <a:off x="152400" y="1170125"/>
            <a:ext cx="8839200" cy="28049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the model on some sample data</a:t>
            </a:r>
            <a:endParaRPr/>
          </a:p>
        </p:txBody>
      </p:sp>
      <p:pic>
        <p:nvPicPr>
          <p:cNvPr id="197" name="Google Shape;197;p35"/>
          <p:cNvPicPr preferRelativeResize="0"/>
          <p:nvPr/>
        </p:nvPicPr>
        <p:blipFill>
          <a:blip r:embed="rId3">
            <a:alphaModFix/>
          </a:blip>
          <a:stretch>
            <a:fillRect/>
          </a:stretch>
        </p:blipFill>
        <p:spPr>
          <a:xfrm>
            <a:off x="152400" y="1170125"/>
            <a:ext cx="8839200" cy="35322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the model over 1000 Epochs</a:t>
            </a:r>
            <a:endParaRPr/>
          </a:p>
        </p:txBody>
      </p:sp>
      <p:pic>
        <p:nvPicPr>
          <p:cNvPr id="203" name="Google Shape;203;p36"/>
          <p:cNvPicPr preferRelativeResize="0"/>
          <p:nvPr/>
        </p:nvPicPr>
        <p:blipFill>
          <a:blip r:embed="rId3">
            <a:alphaModFix/>
          </a:blip>
          <a:stretch>
            <a:fillRect/>
          </a:stretch>
        </p:blipFill>
        <p:spPr>
          <a:xfrm>
            <a:off x="152400" y="1170125"/>
            <a:ext cx="6926795"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the model’s progress</a:t>
            </a:r>
            <a:endParaRPr/>
          </a:p>
        </p:txBody>
      </p:sp>
      <p:pic>
        <p:nvPicPr>
          <p:cNvPr id="209" name="Google Shape;209;p37"/>
          <p:cNvPicPr preferRelativeResize="0"/>
          <p:nvPr/>
        </p:nvPicPr>
        <p:blipFill>
          <a:blip r:embed="rId3">
            <a:alphaModFix/>
          </a:blip>
          <a:stretch>
            <a:fillRect/>
          </a:stretch>
        </p:blipFill>
        <p:spPr>
          <a:xfrm>
            <a:off x="152400" y="1170125"/>
            <a:ext cx="8820150" cy="3105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the history of the model’s training </a:t>
            </a:r>
            <a:endParaRPr/>
          </a:p>
        </p:txBody>
      </p:sp>
      <p:pic>
        <p:nvPicPr>
          <p:cNvPr id="215" name="Google Shape;215;p38"/>
          <p:cNvPicPr preferRelativeResize="0"/>
          <p:nvPr/>
        </p:nvPicPr>
        <p:blipFill>
          <a:blip r:embed="rId3">
            <a:alphaModFix/>
          </a:blip>
          <a:stretch>
            <a:fillRect/>
          </a:stretch>
        </p:blipFill>
        <p:spPr>
          <a:xfrm>
            <a:off x="311700" y="1119247"/>
            <a:ext cx="3938275" cy="3522575"/>
          </a:xfrm>
          <a:prstGeom prst="rect">
            <a:avLst/>
          </a:prstGeom>
          <a:noFill/>
          <a:ln>
            <a:noFill/>
          </a:ln>
        </p:spPr>
      </p:pic>
      <p:pic>
        <p:nvPicPr>
          <p:cNvPr id="216" name="Google Shape;216;p38"/>
          <p:cNvPicPr preferRelativeResize="0"/>
          <p:nvPr/>
        </p:nvPicPr>
        <p:blipFill>
          <a:blip r:embed="rId4">
            <a:alphaModFix/>
          </a:blip>
          <a:stretch>
            <a:fillRect/>
          </a:stretch>
        </p:blipFill>
        <p:spPr>
          <a:xfrm>
            <a:off x="4840550" y="1119250"/>
            <a:ext cx="3725108"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fun, train another model, but stop training when it stops improving</a:t>
            </a:r>
            <a:endParaRPr/>
          </a:p>
        </p:txBody>
      </p:sp>
      <p:pic>
        <p:nvPicPr>
          <p:cNvPr id="222" name="Google Shape;222;p39"/>
          <p:cNvPicPr preferRelativeResize="0"/>
          <p:nvPr/>
        </p:nvPicPr>
        <p:blipFill>
          <a:blip r:embed="rId3">
            <a:alphaModFix/>
          </a:blip>
          <a:stretch>
            <a:fillRect/>
          </a:stretch>
        </p:blipFill>
        <p:spPr>
          <a:xfrm>
            <a:off x="210050" y="2484650"/>
            <a:ext cx="8839199" cy="21861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the history of model2</a:t>
            </a:r>
            <a:endParaRPr/>
          </a:p>
        </p:txBody>
      </p:sp>
      <p:pic>
        <p:nvPicPr>
          <p:cNvPr id="228" name="Google Shape;228;p40"/>
          <p:cNvPicPr preferRelativeResize="0"/>
          <p:nvPr/>
        </p:nvPicPr>
        <p:blipFill>
          <a:blip r:embed="rId3">
            <a:alphaModFix/>
          </a:blip>
          <a:stretch>
            <a:fillRect/>
          </a:stretch>
        </p:blipFill>
        <p:spPr>
          <a:xfrm>
            <a:off x="914325" y="1073175"/>
            <a:ext cx="4357300" cy="4003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 the 2 Models</a:t>
            </a:r>
            <a:endParaRPr/>
          </a:p>
        </p:txBody>
      </p:sp>
      <p:sp>
        <p:nvSpPr>
          <p:cNvPr id="234" name="Google Shape;23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you can see, the model trained over ~30 Epochs is not much worse than the modeled trained over 1000 Epochs</a:t>
            </a:r>
            <a:endParaRPr/>
          </a:p>
        </p:txBody>
      </p:sp>
      <p:pic>
        <p:nvPicPr>
          <p:cNvPr id="235" name="Google Shape;235;p41"/>
          <p:cNvPicPr preferRelativeResize="0"/>
          <p:nvPr/>
        </p:nvPicPr>
        <p:blipFill>
          <a:blip r:embed="rId3">
            <a:alphaModFix/>
          </a:blip>
          <a:stretch>
            <a:fillRect/>
          </a:stretch>
        </p:blipFill>
        <p:spPr>
          <a:xfrm>
            <a:off x="0" y="2132446"/>
            <a:ext cx="9143999" cy="23554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Scatterplots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Exported data into excel and used excel to create these scatterplots.</a:t>
            </a:r>
            <a:endParaRPr/>
          </a:p>
          <a:p>
            <a:pPr indent="0" lvl="0" marL="0" rtl="0" algn="l">
              <a:spcBef>
                <a:spcPts val="160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203220" y="1881775"/>
            <a:ext cx="4368775" cy="2965200"/>
          </a:xfrm>
          <a:prstGeom prst="rect">
            <a:avLst/>
          </a:prstGeom>
          <a:noFill/>
          <a:ln>
            <a:noFill/>
          </a:ln>
        </p:spPr>
      </p:pic>
      <p:pic>
        <p:nvPicPr>
          <p:cNvPr id="69" name="Google Shape;69;p15"/>
          <p:cNvPicPr preferRelativeResize="0"/>
          <p:nvPr/>
        </p:nvPicPr>
        <p:blipFill>
          <a:blip r:embed="rId4">
            <a:alphaModFix/>
          </a:blip>
          <a:stretch>
            <a:fillRect/>
          </a:stretch>
        </p:blipFill>
        <p:spPr>
          <a:xfrm>
            <a:off x="4572000" y="1881775"/>
            <a:ext cx="4368775" cy="2965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the predictions that you made</a:t>
            </a:r>
            <a:endParaRPr/>
          </a:p>
        </p:txBody>
      </p:sp>
      <p:sp>
        <p:nvSpPr>
          <p:cNvPr id="241" name="Google Shape;24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is useful to have a continuous prediction value. This way you can get a measure for how certain you really are of your rounded estimate</a:t>
            </a:r>
            <a:endParaRPr/>
          </a:p>
        </p:txBody>
      </p:sp>
      <p:pic>
        <p:nvPicPr>
          <p:cNvPr id="242" name="Google Shape;242;p42"/>
          <p:cNvPicPr preferRelativeResize="0"/>
          <p:nvPr/>
        </p:nvPicPr>
        <p:blipFill>
          <a:blip r:embed="rId3">
            <a:alphaModFix/>
          </a:blip>
          <a:stretch>
            <a:fillRect/>
          </a:stretch>
        </p:blipFill>
        <p:spPr>
          <a:xfrm>
            <a:off x="415950" y="1891850"/>
            <a:ext cx="5491000" cy="3148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Round the predictions and plot</a:t>
            </a:r>
            <a:endParaRPr/>
          </a:p>
        </p:txBody>
      </p:sp>
      <p:pic>
        <p:nvPicPr>
          <p:cNvPr id="248" name="Google Shape;248;p43"/>
          <p:cNvPicPr preferRelativeResize="0"/>
          <p:nvPr/>
        </p:nvPicPr>
        <p:blipFill>
          <a:blip r:embed="rId3">
            <a:alphaModFix/>
          </a:blip>
          <a:stretch>
            <a:fillRect/>
          </a:stretch>
        </p:blipFill>
        <p:spPr>
          <a:xfrm>
            <a:off x="152400" y="1170125"/>
            <a:ext cx="5879765"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the error for the continuous predictions</a:t>
            </a:r>
            <a:endParaRPr/>
          </a:p>
        </p:txBody>
      </p:sp>
      <p:pic>
        <p:nvPicPr>
          <p:cNvPr id="254" name="Google Shape;254;p44"/>
          <p:cNvPicPr preferRelativeResize="0"/>
          <p:nvPr/>
        </p:nvPicPr>
        <p:blipFill>
          <a:blip r:embed="rId3">
            <a:alphaModFix/>
          </a:blip>
          <a:stretch>
            <a:fillRect/>
          </a:stretch>
        </p:blipFill>
        <p:spPr>
          <a:xfrm>
            <a:off x="152400" y="1170125"/>
            <a:ext cx="6191250" cy="3590925"/>
          </a:xfrm>
          <a:prstGeom prst="rect">
            <a:avLst/>
          </a:prstGeom>
          <a:noFill/>
          <a:ln>
            <a:noFill/>
          </a:ln>
        </p:spPr>
      </p:pic>
      <p:sp>
        <p:nvSpPr>
          <p:cNvPr id="255" name="Google Shape;255;p44"/>
          <p:cNvSpPr txBox="1"/>
          <p:nvPr/>
        </p:nvSpPr>
        <p:spPr>
          <a:xfrm>
            <a:off x="6595825" y="1153875"/>
            <a:ext cx="2479200" cy="37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These results are pretty exciting. There is hardly much error, which means that this model is very certain in its choices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the error in the rounded output</a:t>
            </a:r>
            <a:endParaRPr/>
          </a:p>
        </p:txBody>
      </p:sp>
      <p:pic>
        <p:nvPicPr>
          <p:cNvPr id="261" name="Google Shape;261;p45"/>
          <p:cNvPicPr preferRelativeResize="0"/>
          <p:nvPr/>
        </p:nvPicPr>
        <p:blipFill>
          <a:blip r:embed="rId3">
            <a:alphaModFix/>
          </a:blip>
          <a:stretch>
            <a:fillRect/>
          </a:stretch>
        </p:blipFill>
        <p:spPr>
          <a:xfrm>
            <a:off x="226450" y="1132925"/>
            <a:ext cx="5543550" cy="3524250"/>
          </a:xfrm>
          <a:prstGeom prst="rect">
            <a:avLst/>
          </a:prstGeom>
          <a:noFill/>
          <a:ln>
            <a:noFill/>
          </a:ln>
        </p:spPr>
      </p:pic>
      <p:sp>
        <p:nvSpPr>
          <p:cNvPr id="262" name="Google Shape;262;p45"/>
          <p:cNvSpPr txBox="1"/>
          <p:nvPr/>
        </p:nvSpPr>
        <p:spPr>
          <a:xfrm>
            <a:off x="6076950" y="1223050"/>
            <a:ext cx="2755200" cy="3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means that the model was 100% accurate in its predictions. Thank you tensorflow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209425" y="947468"/>
            <a:ext cx="4271323" cy="2899057"/>
          </a:xfrm>
          <a:prstGeom prst="rect">
            <a:avLst/>
          </a:prstGeom>
          <a:noFill/>
          <a:ln>
            <a:noFill/>
          </a:ln>
        </p:spPr>
      </p:pic>
      <p:pic>
        <p:nvPicPr>
          <p:cNvPr id="75" name="Google Shape;75;p16"/>
          <p:cNvPicPr preferRelativeResize="0"/>
          <p:nvPr/>
        </p:nvPicPr>
        <p:blipFill>
          <a:blip r:embed="rId4">
            <a:alphaModFix/>
          </a:blip>
          <a:stretch>
            <a:fillRect/>
          </a:stretch>
        </p:blipFill>
        <p:spPr>
          <a:xfrm>
            <a:off x="4720250" y="962019"/>
            <a:ext cx="4228449" cy="28699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95375" y="836675"/>
            <a:ext cx="4462357" cy="3028726"/>
          </a:xfrm>
          <a:prstGeom prst="rect">
            <a:avLst/>
          </a:prstGeom>
          <a:noFill/>
          <a:ln>
            <a:noFill/>
          </a:ln>
        </p:spPr>
      </p:pic>
      <p:pic>
        <p:nvPicPr>
          <p:cNvPr id="81" name="Google Shape;81;p17"/>
          <p:cNvPicPr preferRelativeResize="0"/>
          <p:nvPr/>
        </p:nvPicPr>
        <p:blipFill>
          <a:blip r:embed="rId4">
            <a:alphaModFix/>
          </a:blip>
          <a:stretch>
            <a:fillRect/>
          </a:stretch>
        </p:blipFill>
        <p:spPr>
          <a:xfrm>
            <a:off x="4628975" y="836674"/>
            <a:ext cx="4462348" cy="3028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Data and ML Algorithm Selection</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Analyzing the data shows us that the data can be linearly classified for all combinations except for Variance vs. Entropy.</a:t>
            </a:r>
            <a:endParaRPr/>
          </a:p>
          <a:p>
            <a:pPr indent="0" lvl="0" marL="0" rtl="0" algn="l">
              <a:spcBef>
                <a:spcPts val="1600"/>
              </a:spcBef>
              <a:spcAft>
                <a:spcPts val="1600"/>
              </a:spcAft>
              <a:buNone/>
            </a:pPr>
            <a:r>
              <a:rPr lang="en"/>
              <a:t>→ Because of this trend, we choose to use Binary Classification using Gradient Descent. We can either go with Perceptron Loss or Logistic Loss. We chose Perceptron Loss.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the ML</a:t>
            </a:r>
            <a:endParaRPr/>
          </a:p>
        </p:txBody>
      </p:sp>
      <p:sp>
        <p:nvSpPr>
          <p:cNvPr id="93" name="Google Shape;93;p19"/>
          <p:cNvSpPr txBox="1"/>
          <p:nvPr>
            <p:ph idx="1" type="body"/>
          </p:nvPr>
        </p:nvSpPr>
        <p:spPr>
          <a:xfrm>
            <a:off x="311700" y="9471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You can use a python library or choose to write your own.</a:t>
            </a:r>
            <a:endParaRPr/>
          </a:p>
          <a:p>
            <a:pPr indent="0" lvl="0" marL="0" rtl="0" algn="l">
              <a:spcBef>
                <a:spcPts val="1600"/>
              </a:spcBef>
              <a:spcAft>
                <a:spcPts val="0"/>
              </a:spcAft>
              <a:buNone/>
            </a:pPr>
            <a:r>
              <a:rPr lang="en"/>
              <a:t>→ We went with the latter option as one of us already had one ready from a ML class here at USC.</a:t>
            </a:r>
            <a:endParaRPr/>
          </a:p>
          <a:p>
            <a:pPr indent="0" lvl="0" marL="0" rtl="0" algn="l">
              <a:spcBef>
                <a:spcPts val="1600"/>
              </a:spcBef>
              <a:spcAft>
                <a:spcPts val="1600"/>
              </a:spcAft>
              <a:buNone/>
            </a:pPr>
            <a:r>
              <a:rPr lang="en"/>
              <a:t>→ When writing your code it is important to first divide the data into training data and test data.</a:t>
            </a:r>
            <a:endParaRPr/>
          </a:p>
        </p:txBody>
      </p:sp>
      <p:pic>
        <p:nvPicPr>
          <p:cNvPr id="94" name="Google Shape;94;p19"/>
          <p:cNvPicPr preferRelativeResize="0"/>
          <p:nvPr/>
        </p:nvPicPr>
        <p:blipFill>
          <a:blip r:embed="rId3">
            <a:alphaModFix/>
          </a:blip>
          <a:stretch>
            <a:fillRect/>
          </a:stretch>
        </p:blipFill>
        <p:spPr>
          <a:xfrm>
            <a:off x="3859875" y="2673729"/>
            <a:ext cx="4972424" cy="2415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and Test The Data and Report Results</a:t>
            </a:r>
            <a:endParaRPr/>
          </a:p>
        </p:txBody>
      </p:sp>
      <p:pic>
        <p:nvPicPr>
          <p:cNvPr id="100" name="Google Shape;100;p20"/>
          <p:cNvPicPr preferRelativeResize="0"/>
          <p:nvPr/>
        </p:nvPicPr>
        <p:blipFill>
          <a:blip r:embed="rId3">
            <a:alphaModFix/>
          </a:blip>
          <a:stretch>
            <a:fillRect/>
          </a:stretch>
        </p:blipFill>
        <p:spPr>
          <a:xfrm>
            <a:off x="1480952" y="1017725"/>
            <a:ext cx="5593331" cy="3991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AWS SageMaker </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Login to AWS and navigate to AWS SageMaker</a:t>
            </a:r>
            <a:endParaRPr/>
          </a:p>
          <a:p>
            <a:pPr indent="0" lvl="0" marL="0" rtl="0" algn="l">
              <a:spcBef>
                <a:spcPts val="1600"/>
              </a:spcBef>
              <a:spcAft>
                <a:spcPts val="0"/>
              </a:spcAft>
              <a:buNone/>
            </a:pPr>
            <a:r>
              <a:rPr lang="en"/>
              <a:t>→ Create an instance and if unable to create one, there is a workaround</a:t>
            </a:r>
            <a:endParaRPr/>
          </a:p>
          <a:p>
            <a:pPr indent="0" lvl="0" marL="0" rtl="0" algn="l">
              <a:spcBef>
                <a:spcPts val="1600"/>
              </a:spcBef>
              <a:spcAft>
                <a:spcPts val="0"/>
              </a:spcAft>
              <a:buNone/>
            </a:pPr>
            <a:r>
              <a:rPr lang="en"/>
              <a:t>→ </a:t>
            </a:r>
            <a:r>
              <a:rPr lang="en"/>
              <a:t>After creating instance, I was luckily able to open my instance on my web browser and did not have to go through the trouble of AWS CLI. Click Open Jupyter and it will take us to the browser environment.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pic>
        <p:nvPicPr>
          <p:cNvPr id="107" name="Google Shape;107;p21"/>
          <p:cNvPicPr preferRelativeResize="0"/>
          <p:nvPr/>
        </p:nvPicPr>
        <p:blipFill>
          <a:blip r:embed="rId3">
            <a:alphaModFix/>
          </a:blip>
          <a:stretch>
            <a:fillRect/>
          </a:stretch>
        </p:blipFill>
        <p:spPr>
          <a:xfrm>
            <a:off x="184925" y="3364375"/>
            <a:ext cx="8768399" cy="1573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